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9C6CDE-DCF7-4584-83EB-6D2037FA1611}" type="datetimeFigureOut">
              <a:rPr lang="en-US" smtClean="0"/>
              <a:pPr/>
              <a:t>12/28/2019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BEBD7D-83D1-40C2-AF84-37BB6C16E5C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BEBD7D-83D1-40C2-AF84-37BB6C16E5C7}"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4A5767-DDE7-4927-AD37-F4EB7A108C10}"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2AAF3E-AAEB-4728-B94A-1AC91B84CEC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5767-DDE7-4927-AD37-F4EB7A108C10}"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2AAF3E-AAEB-4728-B94A-1AC91B84CE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CASE TAKING</a:t>
            </a:r>
            <a:r>
              <a:rPr lang="en-US" dirty="0" smtClean="0"/>
              <a:t/>
            </a:r>
            <a:br>
              <a:rPr lang="en-US" dirty="0" smtClean="0"/>
            </a:br>
            <a:r>
              <a:rPr lang="en-US" dirty="0" smtClean="0">
                <a:solidFill>
                  <a:srgbClr val="C00000"/>
                </a:solidFill>
              </a:rPr>
              <a:t>Boenninghausen’s instructions</a:t>
            </a:r>
            <a:endParaRPr lang="en-US" dirty="0">
              <a:solidFill>
                <a:srgbClr val="C00000"/>
              </a:solidFill>
            </a:endParaRPr>
          </a:p>
        </p:txBody>
      </p:sp>
      <p:sp>
        <p:nvSpPr>
          <p:cNvPr id="3" name="Rectangle 2"/>
          <p:cNvSpPr/>
          <p:nvPr/>
        </p:nvSpPr>
        <p:spPr>
          <a:xfrm>
            <a:off x="4572000" y="4343400"/>
            <a:ext cx="4572000" cy="1754326"/>
          </a:xfrm>
          <a:prstGeom prst="rect">
            <a:avLst/>
          </a:prstGeom>
        </p:spPr>
        <p:txBody>
          <a:bodyPr>
            <a:spAutoFit/>
          </a:bodyPr>
          <a:lstStyle/>
          <a:p>
            <a:r>
              <a:rPr lang="en-US" b="1" dirty="0">
                <a:solidFill>
                  <a:srgbClr val="FF0000"/>
                </a:solidFill>
              </a:rPr>
              <a:t>DR. CHANDRA HASAN.C.M, MD(</a:t>
            </a:r>
            <a:r>
              <a:rPr lang="en-US" b="1" dirty="0" err="1">
                <a:solidFill>
                  <a:srgbClr val="FF0000"/>
                </a:solidFill>
              </a:rPr>
              <a:t>Hom</a:t>
            </a:r>
            <a:r>
              <a:rPr lang="en-US" b="1" dirty="0">
                <a:solidFill>
                  <a:srgbClr val="FF0000"/>
                </a:solidFill>
              </a:rPr>
              <a:t>),</a:t>
            </a:r>
          </a:p>
          <a:p>
            <a:r>
              <a:rPr lang="en-US" b="1" dirty="0">
                <a:solidFill>
                  <a:srgbClr val="FF0000"/>
                </a:solidFill>
              </a:rPr>
              <a:t>ASSOCIATED PROFESSOR,</a:t>
            </a:r>
          </a:p>
          <a:p>
            <a:r>
              <a:rPr lang="en-US" b="1" dirty="0">
                <a:solidFill>
                  <a:srgbClr val="FF0000"/>
                </a:solidFill>
              </a:rPr>
              <a:t>DEPT OF REPERTORY,</a:t>
            </a:r>
          </a:p>
          <a:p>
            <a:r>
              <a:rPr lang="en-US" b="1" dirty="0">
                <a:solidFill>
                  <a:srgbClr val="FF0000"/>
                </a:solidFill>
              </a:rPr>
              <a:t>SARADA KRISHNA HOMOEPATHIC MEDICAL COLLEGE,</a:t>
            </a:r>
          </a:p>
          <a:p>
            <a:r>
              <a:rPr lang="en-US" b="1" dirty="0">
                <a:solidFill>
                  <a:srgbClr val="FF0000"/>
                </a:solidFill>
              </a:rPr>
              <a:t>KULASEKHARAM </a:t>
            </a:r>
            <a:endParaRPr lang="en-IN"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       5</a:t>
            </a:r>
            <a:r>
              <a:rPr lang="en-US" sz="2800" dirty="0" smtClean="0">
                <a:solidFill>
                  <a:srgbClr val="7030A0"/>
                </a:solidFill>
              </a:rPr>
              <a:t>, Boenninghausen recognizes, for the best possible case taking the record is often incomplete or fragmentary state, because during case taking the patient may forget to say few important symptoms related to locality, sensation or modalities. It is the duty of the physician to glean all the symptoms and complete the case record.</a:t>
            </a:r>
          </a:p>
          <a:p>
            <a:pPr>
              <a:buNone/>
            </a:pPr>
            <a:r>
              <a:rPr lang="en-US" sz="2800" b="1" dirty="0" smtClean="0">
                <a:solidFill>
                  <a:srgbClr val="7030A0"/>
                </a:solidFill>
              </a:rPr>
              <a:t>      6</a:t>
            </a:r>
            <a:r>
              <a:rPr lang="en-US" sz="2800" dirty="0" smtClean="0">
                <a:solidFill>
                  <a:srgbClr val="7030A0"/>
                </a:solidFill>
              </a:rPr>
              <a:t>, During case taking provide more importance to concomitant symptoms.</a:t>
            </a:r>
          </a:p>
          <a:p>
            <a:pPr>
              <a:buNone/>
            </a:pPr>
            <a:r>
              <a:rPr lang="en-US" sz="2800" dirty="0" smtClean="0">
                <a:solidFill>
                  <a:srgbClr val="7030A0"/>
                </a:solidFill>
              </a:rPr>
              <a:t>      </a:t>
            </a:r>
            <a:r>
              <a:rPr lang="en-US" sz="2800" b="1" dirty="0" smtClean="0">
                <a:solidFill>
                  <a:srgbClr val="7030A0"/>
                </a:solidFill>
              </a:rPr>
              <a:t>7</a:t>
            </a:r>
            <a:r>
              <a:rPr lang="en-US" sz="2800" dirty="0" smtClean="0">
                <a:solidFill>
                  <a:srgbClr val="7030A0"/>
                </a:solidFill>
              </a:rPr>
              <a:t>, Take the symptom as complete one, it must have the specific points of locality, sensation, modifying factors and concomitant.</a:t>
            </a:r>
          </a:p>
          <a:p>
            <a:pPr>
              <a:buNone/>
            </a:pPr>
            <a:r>
              <a:rPr lang="en-US" sz="2800" b="1" dirty="0" smtClean="0">
                <a:solidFill>
                  <a:srgbClr val="7030A0"/>
                </a:solidFill>
              </a:rPr>
              <a:t>       8</a:t>
            </a:r>
            <a:r>
              <a:rPr lang="en-US" sz="2800" dirty="0" smtClean="0">
                <a:solidFill>
                  <a:srgbClr val="7030A0"/>
                </a:solidFill>
              </a:rPr>
              <a:t>, If there is symptoms existed in an incomplete form apply doctrine of analogy to complete it.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b="1" dirty="0" smtClean="0">
                <a:solidFill>
                  <a:srgbClr val="7030A0"/>
                </a:solidFill>
              </a:rPr>
              <a:t>        9</a:t>
            </a:r>
            <a:r>
              <a:rPr lang="en-US" sz="2800" dirty="0" smtClean="0">
                <a:solidFill>
                  <a:srgbClr val="7030A0"/>
                </a:solidFill>
              </a:rPr>
              <a:t>, Mostly the patients are not narrating the symptoms in complete form, so it is the duty of the physician to complete it.</a:t>
            </a:r>
          </a:p>
          <a:p>
            <a:pPr>
              <a:buNone/>
            </a:pPr>
            <a:r>
              <a:rPr lang="en-US" sz="2800" dirty="0" smtClean="0">
                <a:solidFill>
                  <a:srgbClr val="7030A0"/>
                </a:solidFill>
              </a:rPr>
              <a:t>      </a:t>
            </a:r>
            <a:r>
              <a:rPr lang="en-US" sz="2800" b="1" dirty="0" smtClean="0">
                <a:solidFill>
                  <a:srgbClr val="7030A0"/>
                </a:solidFill>
              </a:rPr>
              <a:t>10</a:t>
            </a:r>
            <a:r>
              <a:rPr lang="en-US" sz="2800" dirty="0" smtClean="0">
                <a:solidFill>
                  <a:srgbClr val="7030A0"/>
                </a:solidFill>
              </a:rPr>
              <a:t>, The perceptible symptoms of the disease are scattered through the different parts of the patients organism, so physician have to collect all the symptoms from all parts.</a:t>
            </a:r>
          </a:p>
          <a:p>
            <a:pPr>
              <a:buNone/>
            </a:pPr>
            <a:r>
              <a:rPr lang="en-US" sz="2800" dirty="0" smtClean="0">
                <a:solidFill>
                  <a:srgbClr val="7030A0"/>
                </a:solidFill>
              </a:rPr>
              <a:t>       </a:t>
            </a:r>
            <a:r>
              <a:rPr lang="en-US" sz="2800" b="1" dirty="0" smtClean="0">
                <a:solidFill>
                  <a:srgbClr val="7030A0"/>
                </a:solidFill>
              </a:rPr>
              <a:t>11</a:t>
            </a:r>
            <a:r>
              <a:rPr lang="en-US" sz="2800" dirty="0" smtClean="0">
                <a:solidFill>
                  <a:srgbClr val="7030A0"/>
                </a:solidFill>
              </a:rPr>
              <a:t>, Every symptom that refers to a part may be predicated of the whole man, and noted as a characteristic of his complaint in general.</a:t>
            </a:r>
          </a:p>
          <a:p>
            <a:pPr>
              <a:buNone/>
            </a:pPr>
            <a:r>
              <a:rPr lang="en-US" sz="2800" dirty="0" smtClean="0">
                <a:solidFill>
                  <a:srgbClr val="7030A0"/>
                </a:solidFill>
              </a:rPr>
              <a:t>      </a:t>
            </a:r>
            <a:r>
              <a:rPr lang="en-US" sz="2800" b="1" dirty="0" smtClean="0">
                <a:solidFill>
                  <a:srgbClr val="7030A0"/>
                </a:solidFill>
              </a:rPr>
              <a:t>12</a:t>
            </a:r>
            <a:r>
              <a:rPr lang="en-US" sz="2800" dirty="0" smtClean="0">
                <a:solidFill>
                  <a:srgbClr val="7030A0"/>
                </a:solidFill>
              </a:rPr>
              <a:t>, In every case along with common symptoms there is individualizing symptoms, physician should identify it.</a:t>
            </a:r>
          </a:p>
          <a:p>
            <a:pPr>
              <a:buNone/>
            </a:pPr>
            <a:r>
              <a:rPr lang="en-US" sz="2800" dirty="0" smtClean="0"/>
              <a:t>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b="1" dirty="0" smtClean="0">
                <a:solidFill>
                  <a:srgbClr val="7030A0"/>
                </a:solidFill>
              </a:rPr>
              <a:t>       13</a:t>
            </a:r>
            <a:r>
              <a:rPr lang="en-US" sz="2800" dirty="0" smtClean="0">
                <a:solidFill>
                  <a:srgbClr val="7030A0"/>
                </a:solidFill>
              </a:rPr>
              <a:t>, In the typical form of any disease (epidemic and sporadic) collect symptoms from many patients in all category of individuals, both sexes and all age group, with their own individual characteristics.</a:t>
            </a:r>
          </a:p>
          <a:p>
            <a:pPr>
              <a:buNone/>
            </a:pPr>
            <a:r>
              <a:rPr lang="en-US" sz="2800" b="1" dirty="0" smtClean="0">
                <a:solidFill>
                  <a:srgbClr val="7030A0"/>
                </a:solidFill>
              </a:rPr>
              <a:t>       14</a:t>
            </a:r>
            <a:r>
              <a:rPr lang="en-US" sz="2800" dirty="0" smtClean="0">
                <a:solidFill>
                  <a:srgbClr val="7030A0"/>
                </a:solidFill>
              </a:rPr>
              <a:t>, During case taking in a particular disease, we will not get all the symptoms mentioned in books, and also under remedies during proving.</a:t>
            </a:r>
          </a:p>
          <a:p>
            <a:pPr>
              <a:buNone/>
            </a:pPr>
            <a:r>
              <a:rPr lang="en-US" sz="2800" dirty="0" smtClean="0">
                <a:solidFill>
                  <a:srgbClr val="7030A0"/>
                </a:solidFill>
              </a:rPr>
              <a:t>       </a:t>
            </a:r>
            <a:r>
              <a:rPr lang="en-US" sz="2800" b="1" dirty="0" smtClean="0">
                <a:solidFill>
                  <a:srgbClr val="7030A0"/>
                </a:solidFill>
              </a:rPr>
              <a:t>15</a:t>
            </a:r>
            <a:r>
              <a:rPr lang="en-US" sz="2800" dirty="0" smtClean="0">
                <a:solidFill>
                  <a:srgbClr val="7030A0"/>
                </a:solidFill>
              </a:rPr>
              <a:t>, The totality of symptoms and it’s corresponding similimum are based on general characteristics.</a:t>
            </a:r>
          </a:p>
          <a:p>
            <a:pPr>
              <a:buNone/>
            </a:pPr>
            <a:r>
              <a:rPr lang="en-US" sz="2800" dirty="0" smtClean="0">
                <a:solidFill>
                  <a:srgbClr val="7030A0"/>
                </a:solidFill>
              </a:rPr>
              <a:t>       </a:t>
            </a:r>
            <a:r>
              <a:rPr lang="en-US" sz="2800" b="1" dirty="0" smtClean="0">
                <a:solidFill>
                  <a:srgbClr val="7030A0"/>
                </a:solidFill>
              </a:rPr>
              <a:t>16</a:t>
            </a:r>
            <a:r>
              <a:rPr lang="en-US" sz="2800" dirty="0" smtClean="0">
                <a:solidFill>
                  <a:srgbClr val="7030A0"/>
                </a:solidFill>
              </a:rPr>
              <a:t>, The totality in Homoeopathic picture is the true diagnosis of the disease and at the same time the diagnosis of the remedy.</a:t>
            </a:r>
          </a:p>
          <a:p>
            <a:pPr>
              <a:buNone/>
            </a:pPr>
            <a:r>
              <a:rPr lang="en-US" sz="2800" dirty="0" smtClean="0">
                <a:solidFill>
                  <a:srgbClr val="7030A0"/>
                </a:solidFill>
              </a:rPr>
              <a:t>                                     </a:t>
            </a:r>
            <a:r>
              <a:rPr lang="en-US" sz="2800" b="1" dirty="0" smtClean="0">
                <a:solidFill>
                  <a:srgbClr val="7030A0"/>
                </a:solidFill>
              </a:rPr>
              <a:t>THANK YOU</a:t>
            </a:r>
            <a:endParaRPr lang="en-US" sz="2800" b="1"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a:buNone/>
            </a:pPr>
            <a:r>
              <a:rPr lang="en-US" sz="2400" dirty="0" smtClean="0">
                <a:solidFill>
                  <a:srgbClr val="7030A0"/>
                </a:solidFill>
              </a:rPr>
              <a:t>             Case taking embraces (to admit) the art of the physician in securing the confidence of the patient, and in drawing out from him those subjective symptoms of the mind, body and sprit, these are an integral (whole) part of the difficulty, for which he(patient) seeks help.</a:t>
            </a:r>
          </a:p>
          <a:p>
            <a:pPr>
              <a:buNone/>
            </a:pPr>
            <a:r>
              <a:rPr lang="en-US" sz="2400" dirty="0" smtClean="0">
                <a:solidFill>
                  <a:srgbClr val="7030A0"/>
                </a:solidFill>
              </a:rPr>
              <a:t>              Case taking embraces also the art of observation of those observable symptoms including the general  symptoms expressed, and the objective symptoms in their widest sense. Thus combination of the subjective and objective symptoms comprises what we term the case.</a:t>
            </a:r>
          </a:p>
          <a:p>
            <a:pPr>
              <a:buNone/>
            </a:pPr>
            <a:r>
              <a:rPr lang="en-US" sz="2400" dirty="0" smtClean="0">
                <a:solidFill>
                  <a:srgbClr val="7030A0"/>
                </a:solidFill>
              </a:rPr>
              <a:t>               The art of physician in taking the case must so record, from that we may glean(collect) those elements that may be translated intelligently in to the rubrics of the repertory or that may be left aside for later comparison with the materia medica.</a:t>
            </a:r>
          </a:p>
          <a:p>
            <a:pPr>
              <a:buNone/>
            </a:pPr>
            <a:r>
              <a:rPr lang="en-US" sz="2400" dirty="0" smtClean="0">
                <a:solidFill>
                  <a:srgbClr val="7030A0"/>
                </a:solidFill>
              </a:rPr>
              <a:t>                 </a:t>
            </a:r>
          </a:p>
          <a:p>
            <a:pPr>
              <a:buNone/>
            </a:pPr>
            <a:r>
              <a:rPr lang="en-US" sz="2400" dirty="0" smtClean="0"/>
              <a:t>      </a:t>
            </a:r>
          </a:p>
          <a:p>
            <a:pPr>
              <a:buNone/>
            </a:pPr>
            <a:endParaRPr lang="en-US" sz="2400" dirty="0" smtClean="0"/>
          </a:p>
          <a:p>
            <a:pPr>
              <a:buNone/>
            </a:pP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400" dirty="0" smtClean="0">
                <a:solidFill>
                  <a:srgbClr val="7030A0"/>
                </a:solidFill>
              </a:rPr>
              <a:t>              Boenninghausen himself recognized that with the best possible case taking, the record is often incomplete or fragmentary state, because in some instances the localities or parts affected are not clearly stated. In others the sensations or affections are not described in an intelligible manner.</a:t>
            </a:r>
          </a:p>
          <a:p>
            <a:pPr>
              <a:buNone/>
            </a:pPr>
            <a:r>
              <a:rPr lang="en-US" sz="2400" dirty="0" smtClean="0">
                <a:solidFill>
                  <a:srgbClr val="7030A0"/>
                </a:solidFill>
              </a:rPr>
              <a:t>              Most frequently the conditions aggravations and ameliorations of particular symptoms or of the patients general condition could not be stated because of the patients lack of observation.</a:t>
            </a:r>
          </a:p>
          <a:p>
            <a:pPr>
              <a:buNone/>
            </a:pPr>
            <a:r>
              <a:rPr lang="en-US" sz="2400" dirty="0" smtClean="0">
                <a:solidFill>
                  <a:srgbClr val="7030A0"/>
                </a:solidFill>
              </a:rPr>
              <a:t>              Perhaps(possibly) the patient could not state what relations the symptoms had to each other, as time , place and circumstances, if there were alternating symptom groups.</a:t>
            </a:r>
          </a:p>
          <a:p>
            <a:pPr>
              <a:buNone/>
            </a:pPr>
            <a:r>
              <a:rPr lang="en-US" sz="2400" dirty="0" smtClean="0">
                <a:solidFill>
                  <a:srgbClr val="7030A0"/>
                </a:solidFill>
              </a:rPr>
              <a:t>               In these conditions the modification of symptoms, such as condition of aggravation and amelioration lie the keys, that unlock the similitude of remedies to the individual case, and in quite as great degree do we find inter relationship of symptoms of value.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dirty="0" smtClean="0">
                <a:solidFill>
                  <a:srgbClr val="7030A0"/>
                </a:solidFill>
              </a:rPr>
              <a:t>           Boenninghausen comprehended (understand) the difficulties encounted by the physician in securing a complete picture of the case, and his comparison of his case records and the records of provers convinced that the same lack of observation existed in the provers, and existed in patients also.</a:t>
            </a:r>
          </a:p>
          <a:p>
            <a:pPr>
              <a:buNone/>
            </a:pPr>
            <a:r>
              <a:rPr lang="en-US" sz="2400" dirty="0" smtClean="0">
                <a:solidFill>
                  <a:srgbClr val="7030A0"/>
                </a:solidFill>
              </a:rPr>
              <a:t>             Noting this deficiencies in the materia medica, because of that he realizing the importance of these auxiliary (helper) modifying and concomittant symptoms of disease.</a:t>
            </a:r>
          </a:p>
          <a:p>
            <a:pPr>
              <a:buNone/>
            </a:pPr>
            <a:r>
              <a:rPr lang="en-US" sz="2400" dirty="0" smtClean="0">
                <a:solidFill>
                  <a:srgbClr val="7030A0"/>
                </a:solidFill>
              </a:rPr>
              <a:t>             To make every symptom as complete in it self as possible, covering the specific points of locality, sensation, condition of aggravation and amelioration, and the concomittant or co-existence of the other symptoms under the same circumstances.</a:t>
            </a:r>
          </a:p>
          <a:p>
            <a:pPr>
              <a:buNone/>
            </a:pPr>
            <a:r>
              <a:rPr lang="en-US" sz="2400" dirty="0" smtClean="0">
                <a:solidFill>
                  <a:srgbClr val="7030A0"/>
                </a:solidFill>
              </a:rPr>
              <a:t>             He soon learned that symptoms which existed in an         incomplete state in some parts of the given case could be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solidFill>
                  <a:srgbClr val="7030A0"/>
                </a:solidFill>
              </a:rPr>
              <a:t>       reliably completed by analogy, by observing the condition of other parts of the case (sensations and modalities).</a:t>
            </a:r>
          </a:p>
          <a:p>
            <a:pPr>
              <a:buNone/>
            </a:pPr>
            <a:r>
              <a:rPr lang="en-US" sz="2400" dirty="0" smtClean="0">
                <a:solidFill>
                  <a:srgbClr val="7030A0"/>
                </a:solidFill>
              </a:rPr>
              <a:t>           If for instance , it was not possible by questioning a patient to decide what aggravated or ameliorated a particular symptom of the case.</a:t>
            </a:r>
          </a:p>
          <a:p>
            <a:pPr>
              <a:buNone/>
            </a:pPr>
            <a:r>
              <a:rPr lang="en-US" sz="2400" dirty="0" smtClean="0">
                <a:solidFill>
                  <a:srgbClr val="7030A0"/>
                </a:solidFill>
              </a:rPr>
              <a:t>          It did not take long time to discover , that condition of aggravation or amelioration which are not confined to this or that particular symptom but they are applied to all the symptoms of the case. In reality then they are the general characteristics.</a:t>
            </a:r>
          </a:p>
          <a:p>
            <a:pPr>
              <a:buNone/>
            </a:pPr>
            <a:r>
              <a:rPr lang="en-US" sz="2400" dirty="0" smtClean="0">
                <a:solidFill>
                  <a:srgbClr val="7030A0"/>
                </a:solidFill>
              </a:rPr>
              <a:t>           The totality of the symptoms and it’s corresponding similimum which the homoeopathic prescriber seeks are both based on the same idea i.e,general characteristic.</a:t>
            </a:r>
          </a:p>
          <a:p>
            <a:pPr>
              <a:buNone/>
            </a:pPr>
            <a:r>
              <a:rPr lang="en-US" sz="2400" dirty="0" smtClean="0">
                <a:solidFill>
                  <a:srgbClr val="7030A0"/>
                </a:solidFill>
              </a:rPr>
              <a:t>            In reality the patient is not expressing many symptoms, but only parts of a very few complete symptoms, which the examiner must bring together and complete.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400" dirty="0" smtClean="0">
                <a:solidFill>
                  <a:srgbClr val="7030A0"/>
                </a:solidFill>
              </a:rPr>
              <a:t>          The perceptible symptoms of disease are often scattered through the different part of a patients organism. The scattered parts must be found and brought out together in harmonious relation according to the typical forms (characteristic).</a:t>
            </a:r>
          </a:p>
          <a:p>
            <a:pPr>
              <a:buNone/>
            </a:pPr>
            <a:r>
              <a:rPr lang="en-US" sz="2400" dirty="0" smtClean="0">
                <a:solidFill>
                  <a:srgbClr val="7030A0"/>
                </a:solidFill>
              </a:rPr>
              <a:t>            Every symptom that refers to a part may be predicated of the whole man, and noted as a characteristic of his complaint in general.</a:t>
            </a:r>
          </a:p>
          <a:p>
            <a:pPr>
              <a:buNone/>
            </a:pPr>
            <a:r>
              <a:rPr lang="en-US" sz="2400" dirty="0" smtClean="0">
                <a:solidFill>
                  <a:srgbClr val="7030A0"/>
                </a:solidFill>
              </a:rPr>
              <a:t>            Really the totality is simply the complete picture of the disease. Just as each particular symptom is made up of locality, sensation and condition of aggravation and amelioration, so totality is made up of general characteristics of the particular symptoms plus the  condition(that cannot be referred to a part) under the same time general division of locality, sensations and condition.</a:t>
            </a:r>
          </a:p>
          <a:p>
            <a:pPr>
              <a:buNone/>
            </a:pPr>
            <a:r>
              <a:rPr lang="en-US" sz="2400" dirty="0" smtClean="0">
                <a:solidFill>
                  <a:srgbClr val="7030A0"/>
                </a:solidFill>
              </a:rPr>
              <a:t>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400" dirty="0" smtClean="0">
                <a:solidFill>
                  <a:srgbClr val="7030A0"/>
                </a:solidFill>
              </a:rPr>
              <a:t>         The symptoms in any given case is governed by the peculiarities of the individual. For a given disease condition, along with common symptoms there is individualizing symptoms ,i.e., uncommon peculiar symptoms of the particular individual. These symptoms vary in every cases.</a:t>
            </a:r>
          </a:p>
          <a:p>
            <a:pPr>
              <a:buNone/>
            </a:pPr>
            <a:r>
              <a:rPr lang="en-US" sz="2400" dirty="0" smtClean="0">
                <a:solidFill>
                  <a:srgbClr val="7030A0"/>
                </a:solidFill>
              </a:rPr>
              <a:t>           The typical form of any disease is discovered only by observing many patients and collecting their symptoms in all category of individuals, i.e., both sex and in all age groups with their own individual characters.</a:t>
            </a:r>
          </a:p>
          <a:p>
            <a:pPr>
              <a:buNone/>
            </a:pPr>
            <a:r>
              <a:rPr lang="en-US" sz="2400" dirty="0" smtClean="0">
                <a:solidFill>
                  <a:srgbClr val="7030A0"/>
                </a:solidFill>
              </a:rPr>
              <a:t>            In any epidemic disease, depends up on study of many cases for the purpose of observing and collecting all symptoms that form its totality.</a:t>
            </a:r>
          </a:p>
          <a:p>
            <a:pPr>
              <a:buNone/>
            </a:pPr>
            <a:r>
              <a:rPr lang="en-US" sz="2400" dirty="0" smtClean="0">
                <a:solidFill>
                  <a:srgbClr val="7030A0"/>
                </a:solidFill>
              </a:rPr>
              <a:t>             When we come to deal with the sick individuals, we find that all symptoms of a disease as classified in the text books cannot be found in any given case of that disease, so all the symptoms of the remedy as observed in the proving cannot be found in individual case. </a:t>
            </a:r>
            <a:endParaRPr lang="en-US" sz="24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a:buNone/>
            </a:pPr>
            <a:r>
              <a:rPr lang="en-US" dirty="0" smtClean="0">
                <a:solidFill>
                  <a:srgbClr val="7030A0"/>
                </a:solidFill>
              </a:rPr>
              <a:t>        </a:t>
            </a:r>
            <a:r>
              <a:rPr lang="en-US" sz="2400" dirty="0" smtClean="0">
                <a:solidFill>
                  <a:srgbClr val="7030A0"/>
                </a:solidFill>
              </a:rPr>
              <a:t>The symptoms first elicited from the patient or prover may be and usually scattered , fragmentary often apparently un related. It is business of the therapeutic artist to piece(collect) the fragments together in a definite and symmetrical form, to give them their true form and individuality to erect the totality.</a:t>
            </a:r>
          </a:p>
          <a:p>
            <a:pPr>
              <a:buNone/>
            </a:pPr>
            <a:r>
              <a:rPr lang="en-US" sz="2400" dirty="0" smtClean="0">
                <a:solidFill>
                  <a:srgbClr val="7030A0"/>
                </a:solidFill>
              </a:rPr>
              <a:t>             The totality in Homoeopathic picture is the true diagnosis of the disease and at the same time the diagnosis of the remedy.</a:t>
            </a:r>
          </a:p>
          <a:p>
            <a:pPr>
              <a:buNone/>
            </a:pPr>
            <a:r>
              <a:rPr lang="en-US" sz="2400" dirty="0" smtClean="0">
                <a:solidFill>
                  <a:srgbClr val="FF0000"/>
                </a:solidFill>
              </a:rPr>
              <a:t>                                                   </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sz="2800" b="1" dirty="0" smtClean="0">
                <a:solidFill>
                  <a:schemeClr val="accent6"/>
                </a:solidFill>
              </a:rPr>
              <a:t>BOENNINGHAUSEN’S INSTRUCTIONS TO CASE TAKING</a:t>
            </a:r>
          </a:p>
          <a:p>
            <a:pPr>
              <a:buNone/>
            </a:pPr>
            <a:r>
              <a:rPr lang="en-US" sz="2800" dirty="0" smtClean="0">
                <a:solidFill>
                  <a:srgbClr val="7030A0"/>
                </a:solidFill>
              </a:rPr>
              <a:t>      </a:t>
            </a:r>
            <a:r>
              <a:rPr lang="en-US" sz="2800" b="1" dirty="0" smtClean="0">
                <a:solidFill>
                  <a:srgbClr val="7030A0"/>
                </a:solidFill>
              </a:rPr>
              <a:t>1,</a:t>
            </a:r>
            <a:r>
              <a:rPr lang="en-US" sz="2800" dirty="0" smtClean="0">
                <a:solidFill>
                  <a:srgbClr val="7030A0"/>
                </a:solidFill>
              </a:rPr>
              <a:t> Case taking is the art of physician to get confidence of the patient and obtain the subjective symptoms of the mind body and sprit.</a:t>
            </a:r>
          </a:p>
          <a:p>
            <a:pPr>
              <a:buNone/>
            </a:pPr>
            <a:r>
              <a:rPr lang="en-US" sz="2800" b="1" dirty="0" smtClean="0">
                <a:solidFill>
                  <a:srgbClr val="7030A0"/>
                </a:solidFill>
              </a:rPr>
              <a:t>       2</a:t>
            </a:r>
            <a:r>
              <a:rPr lang="en-US" sz="2800" dirty="0" smtClean="0">
                <a:solidFill>
                  <a:srgbClr val="7030A0"/>
                </a:solidFill>
              </a:rPr>
              <a:t>, It is an art of observation of observable symptoms, including general symptoms and objective symptoms.</a:t>
            </a:r>
          </a:p>
          <a:p>
            <a:pPr>
              <a:buNone/>
            </a:pPr>
            <a:r>
              <a:rPr lang="en-US" sz="2800" dirty="0" smtClean="0">
                <a:solidFill>
                  <a:srgbClr val="7030A0"/>
                </a:solidFill>
              </a:rPr>
              <a:t>      </a:t>
            </a:r>
            <a:r>
              <a:rPr lang="en-US" sz="2800" b="1" dirty="0" smtClean="0">
                <a:solidFill>
                  <a:srgbClr val="7030A0"/>
                </a:solidFill>
              </a:rPr>
              <a:t>3</a:t>
            </a:r>
            <a:r>
              <a:rPr lang="en-US" sz="2800" dirty="0" smtClean="0">
                <a:solidFill>
                  <a:srgbClr val="7030A0"/>
                </a:solidFill>
              </a:rPr>
              <a:t>, The combination of subjective symptoms and objective symptoms comprises what we term case.</a:t>
            </a:r>
          </a:p>
          <a:p>
            <a:pPr>
              <a:buNone/>
            </a:pPr>
            <a:r>
              <a:rPr lang="en-US" sz="2800" dirty="0" smtClean="0">
                <a:solidFill>
                  <a:srgbClr val="7030A0"/>
                </a:solidFill>
              </a:rPr>
              <a:t>      </a:t>
            </a:r>
            <a:r>
              <a:rPr lang="en-US" sz="2800" b="1" dirty="0" smtClean="0">
                <a:solidFill>
                  <a:srgbClr val="7030A0"/>
                </a:solidFill>
              </a:rPr>
              <a:t>4</a:t>
            </a:r>
            <a:r>
              <a:rPr lang="en-US" sz="2800" dirty="0" smtClean="0">
                <a:solidFill>
                  <a:srgbClr val="7030A0"/>
                </a:solidFill>
              </a:rPr>
              <a:t>, Symptoms collected during case taking are so record, it is translated intelligently in to rubrics and left aside for later comparison with materia medica.</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1447</Words>
  <Application>Microsoft Office PowerPoint</Application>
  <PresentationFormat>On-screen Show (4:3)</PresentationFormat>
  <Paragraphs>58</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CASE TAKING Boenninghausen’s 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Boenninghausen’s instructions</dc:title>
  <dc:creator>INTEL i3</dc:creator>
  <cp:lastModifiedBy>Admin</cp:lastModifiedBy>
  <cp:revision>55</cp:revision>
  <dcterms:created xsi:type="dcterms:W3CDTF">2018-04-24T01:12:07Z</dcterms:created>
  <dcterms:modified xsi:type="dcterms:W3CDTF">2019-12-28T07:31:26Z</dcterms:modified>
</cp:coreProperties>
</file>